
<file path=[Content_Types].xml><?xml version="1.0" encoding="utf-8"?>
<Types xmlns="http://schemas.openxmlformats.org/package/2006/content-types">
  <Default ContentType="application/vnd.openxmlformats-officedocument.vmlDrawing" Extension="vml"/>
  <Default ContentType="application/vnd.openxmlformats-officedocument.oleObject" Extension="bin"/>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oleObject" PartName="/ppt/embeddings/oleObject1.bin"/>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jHRPAV2tS07UACRc6LJs+OWw4Mv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2B18AE9-EE92-4E2D-B599-8114FBBFF4E7}">
  <a:tblStyle styleId="{92B18AE9-EE92-4E2D-B599-8114FBBFF4E7}" styleName="Table_0">
    <a:wholeTbl>
      <a:tcTxStyle b="off" i="off">
        <a:font>
          <a:latin typeface="等线"/>
          <a:ea typeface="等线"/>
          <a:cs typeface="等线"/>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a:tcStyle>
        <a:fill>
          <a:solidFill>
            <a:srgbClr val="D0DEEF"/>
          </a:solidFill>
        </a:fill>
      </a:tcStyle>
    </a:band1H>
    <a:band2H>
      <a:tcTxStyle/>
    </a:band2H>
    <a:band1V>
      <a:tcTxStyle/>
      <a:tcStyle>
        <a:fill>
          <a:solidFill>
            <a:srgbClr val="D0DEEF"/>
          </a:solidFill>
        </a:fill>
      </a:tcStyle>
    </a:band1V>
    <a:band2V>
      <a:tcTxStyle/>
    </a:band2V>
    <a:lastCol>
      <a:tcTxStyle b="on" i="off">
        <a:font>
          <a:latin typeface="等线"/>
          <a:ea typeface="等线"/>
          <a:cs typeface="等线"/>
        </a:font>
        <a:schemeClr val="lt1"/>
      </a:tcTxStyle>
      <a:tcStyle>
        <a:fill>
          <a:solidFill>
            <a:schemeClr val="accent1"/>
          </a:solidFill>
        </a:fill>
      </a:tcStyle>
    </a:lastCol>
    <a:firstCol>
      <a:tcTxStyle b="on" i="off">
        <a:font>
          <a:latin typeface="等线"/>
          <a:ea typeface="等线"/>
          <a:cs typeface="等线"/>
        </a:font>
        <a:schemeClr val="lt1"/>
      </a:tcTxStyle>
      <a:tcStyle>
        <a:fill>
          <a:solidFill>
            <a:schemeClr val="accent1"/>
          </a:solidFill>
        </a:fill>
      </a:tcStyle>
    </a:firstCol>
    <a:lastRow>
      <a:tcTxStyle b="on" i="off">
        <a:font>
          <a:latin typeface="等线"/>
          <a:ea typeface="等线"/>
          <a:cs typeface="等线"/>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等线"/>
          <a:ea typeface="等线"/>
          <a:cs typeface="等线"/>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9"/>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8"/>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9"/>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9"/>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 name="Shape 23"/>
        <p:cNvGrpSpPr/>
        <p:nvPr/>
      </p:nvGrpSpPr>
      <p:grpSpPr>
        <a:xfrm>
          <a:off x="0" y="0"/>
          <a:ext cx="0" cy="0"/>
          <a:chOff x="0" y="0"/>
          <a:chExt cx="0" cy="0"/>
        </a:xfrm>
      </p:grpSpPr>
      <p:sp>
        <p:nvSpPr>
          <p:cNvPr id="24" name="Google Shape;24;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2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2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 name="Google Shape;27;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0" name="Shape 30"/>
        <p:cNvGrpSpPr/>
        <p:nvPr/>
      </p:nvGrpSpPr>
      <p:grpSpPr>
        <a:xfrm>
          <a:off x="0" y="0"/>
          <a:ext cx="0" cy="0"/>
          <a:chOff x="0" y="0"/>
          <a:chExt cx="0" cy="0"/>
        </a:xfrm>
      </p:grpSpPr>
      <p:sp>
        <p:nvSpPr>
          <p:cNvPr id="31" name="Google Shape;31;p2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2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3" name="Google Shape;33;p2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2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5" name="Google Shape;35;p2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9" name="Shape 39"/>
        <p:cNvGrpSpPr/>
        <p:nvPr/>
      </p:nvGrpSpPr>
      <p:grpSpPr>
        <a:xfrm>
          <a:off x="0" y="0"/>
          <a:ext cx="0" cy="0"/>
          <a:chOff x="0" y="0"/>
          <a:chExt cx="0" cy="0"/>
        </a:xfrm>
      </p:grpSpPr>
      <p:sp>
        <p:nvSpPr>
          <p:cNvPr id="40" name="Google Shape;40;p2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2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2" name="Google Shape;42;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6"/>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6"/>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7"/>
          <p:cNvSpPr/>
          <p:nvPr>
            <p:ph idx="2" type="pic"/>
          </p:nvPr>
        </p:nvSpPr>
        <p:spPr>
          <a:xfrm>
            <a:off x="5183188" y="987425"/>
            <a:ext cx="6172200" cy="4873625"/>
          </a:xfrm>
          <a:prstGeom prst="rect">
            <a:avLst/>
          </a:prstGeom>
          <a:noFill/>
          <a:ln>
            <a:noFill/>
          </a:ln>
        </p:spPr>
      </p:sp>
      <p:sp>
        <p:nvSpPr>
          <p:cNvPr id="64" name="Google Shape;64;p27"/>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www.padlet.com/"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www.flipgrid.com/" TargetMode="Externa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onderwijstips.ugent.be/en/tips/heterogene-studentengroepen-hoe-ga-je-daarmee-om/" TargetMode="External"/><Relationship Id="rId4" Type="http://schemas.openxmlformats.org/officeDocument/2006/relationships/hyperlink" Target="https://www.colorincolorado.org/faq/what-scaffolding-and-how-does-it-help-ell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vmlDrawing" Target="../drawings/vmlDrawing1.vml"/><Relationship Id="rId4" Type="http://schemas.openxmlformats.org/officeDocument/2006/relationships/oleObject" Target="../embeddings/oleObject1.bin"/><Relationship Id="rId5" Type="http://schemas.openxmlformats.org/officeDocument/2006/relationships/oleObject" Target="../embeddings/oleObject1.bin"/><Relationship Id="rId6"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Arial"/>
              <a:buNone/>
            </a:pPr>
            <a:r>
              <a:rPr lang="en-US"/>
              <a:t>Module 5U3A3</a:t>
            </a:r>
            <a:endParaRPr/>
          </a:p>
        </p:txBody>
      </p:sp>
      <p:sp>
        <p:nvSpPr>
          <p:cNvPr id="85" name="Google Shape;85;p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rPr lang="en-US"/>
              <a:t>James Neal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Logic of groupings</a:t>
            </a:r>
            <a:endParaRPr/>
          </a:p>
        </p:txBody>
      </p:sp>
      <p:sp>
        <p:nvSpPr>
          <p:cNvPr id="146" name="Google Shape;146;p1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The four groups are based around the fact that the better students in the group can help the weaker students (Ghent, 2021). This can allow think pair share activities. Additionally the students would be able to share their previous knowledge with each other. </a:t>
            </a:r>
            <a:endParaRPr/>
          </a:p>
        </p:txBody>
      </p:sp>
      <p:pic>
        <p:nvPicPr>
          <p:cNvPr id="147" name="Google Shape;147;p10"/>
          <p:cNvPicPr preferRelativeResize="0"/>
          <p:nvPr>
            <p:ph idx="2" type="body"/>
          </p:nvPr>
        </p:nvPicPr>
        <p:blipFill rotWithShape="1">
          <a:blip r:embed="rId3">
            <a:alphaModFix/>
          </a:blip>
          <a:srcRect b="0" l="0" r="0" t="0"/>
          <a:stretch/>
        </p:blipFill>
        <p:spPr>
          <a:xfrm>
            <a:off x="6172200" y="2274553"/>
            <a:ext cx="5181600" cy="345348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1"/>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Arial"/>
              <a:buNone/>
            </a:pPr>
            <a:r>
              <a:rPr lang="en-US"/>
              <a:t>Activities</a:t>
            </a:r>
            <a:endParaRPr/>
          </a:p>
        </p:txBody>
      </p:sp>
      <p:sp>
        <p:nvSpPr>
          <p:cNvPr id="153" name="Google Shape;153;p11"/>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888888"/>
              </a:buClr>
              <a:buSzPts val="24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Jig Saw vocabulary</a:t>
            </a:r>
            <a:endParaRPr/>
          </a:p>
        </p:txBody>
      </p:sp>
      <p:sp>
        <p:nvSpPr>
          <p:cNvPr id="159" name="Google Shape;159;p12"/>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lnSpcReduction="20000"/>
          </a:bodyPr>
          <a:lstStyle/>
          <a:p>
            <a:pPr indent="-241934" lvl="0" marL="228600" rtl="0" algn="l">
              <a:lnSpc>
                <a:spcPct val="90000"/>
              </a:lnSpc>
              <a:spcBef>
                <a:spcPts val="0"/>
              </a:spcBef>
              <a:spcAft>
                <a:spcPts val="0"/>
              </a:spcAft>
              <a:buClr>
                <a:schemeClr val="dk1"/>
              </a:buClr>
              <a:buSzPts val="2800"/>
              <a:buChar char="•"/>
            </a:pPr>
            <a:r>
              <a:rPr lang="en-US"/>
              <a:t>Student could use </a:t>
            </a:r>
            <a:r>
              <a:rPr lang="en-US" u="sng">
                <a:solidFill>
                  <a:schemeClr val="hlink"/>
                </a:solidFill>
                <a:hlinkClick r:id="rId3"/>
              </a:rPr>
              <a:t>Padlet</a:t>
            </a:r>
            <a:r>
              <a:rPr lang="en-US"/>
              <a:t> to create word walls. Each group could get a different area based on skill level.</a:t>
            </a:r>
            <a:endParaRPr/>
          </a:p>
          <a:p>
            <a:pPr indent="-240030" lvl="1" marL="685800" rtl="0" algn="l">
              <a:lnSpc>
                <a:spcPct val="90000"/>
              </a:lnSpc>
              <a:spcBef>
                <a:spcPts val="500"/>
              </a:spcBef>
              <a:spcAft>
                <a:spcPts val="0"/>
              </a:spcAft>
              <a:buClr>
                <a:schemeClr val="dk1"/>
              </a:buClr>
              <a:buSzPts val="2400"/>
              <a:buChar char="•"/>
            </a:pPr>
            <a:r>
              <a:rPr lang="en-US"/>
              <a:t>Example topic of Exercise</a:t>
            </a:r>
            <a:endParaRPr/>
          </a:p>
          <a:p>
            <a:pPr indent="-240030" lvl="1" marL="685800" rtl="0" algn="l">
              <a:lnSpc>
                <a:spcPct val="90000"/>
              </a:lnSpc>
              <a:spcBef>
                <a:spcPts val="500"/>
              </a:spcBef>
              <a:spcAft>
                <a:spcPts val="0"/>
              </a:spcAft>
              <a:buClr>
                <a:schemeClr val="dk1"/>
              </a:buClr>
              <a:buSzPts val="2400"/>
              <a:buChar char="•"/>
            </a:pPr>
            <a:r>
              <a:rPr lang="en-US"/>
              <a:t>Advance students: look up idioms for exercise and post it on Padlet.</a:t>
            </a:r>
            <a:endParaRPr/>
          </a:p>
          <a:p>
            <a:pPr indent="-240030" lvl="1" marL="685800" rtl="0" algn="l">
              <a:lnSpc>
                <a:spcPct val="90000"/>
              </a:lnSpc>
              <a:spcBef>
                <a:spcPts val="500"/>
              </a:spcBef>
              <a:spcAft>
                <a:spcPts val="0"/>
              </a:spcAft>
              <a:buClr>
                <a:schemeClr val="dk1"/>
              </a:buClr>
              <a:buSzPts val="2400"/>
              <a:buChar char="•"/>
            </a:pPr>
            <a:r>
              <a:rPr lang="en-US"/>
              <a:t>Weaker students: post sports or games on the word wall.</a:t>
            </a:r>
            <a:endParaRPr/>
          </a:p>
          <a:p>
            <a:pPr indent="-241934" lvl="0" marL="228600" rtl="0" algn="l">
              <a:lnSpc>
                <a:spcPct val="90000"/>
              </a:lnSpc>
              <a:spcBef>
                <a:spcPts val="1000"/>
              </a:spcBef>
              <a:spcAft>
                <a:spcPts val="0"/>
              </a:spcAft>
              <a:buClr>
                <a:schemeClr val="dk1"/>
              </a:buClr>
              <a:buSzPts val="2800"/>
              <a:buChar char="•"/>
            </a:pPr>
            <a:r>
              <a:rPr lang="en-US"/>
              <a:t>Group members could help student with special needs by posting for them.</a:t>
            </a:r>
            <a:endParaRPr/>
          </a:p>
        </p:txBody>
      </p:sp>
      <p:pic>
        <p:nvPicPr>
          <p:cNvPr id="160" name="Google Shape;160;p12"/>
          <p:cNvPicPr preferRelativeResize="0"/>
          <p:nvPr>
            <p:ph idx="2" type="body"/>
          </p:nvPr>
        </p:nvPicPr>
        <p:blipFill rotWithShape="1">
          <a:blip r:embed="rId4">
            <a:alphaModFix/>
          </a:blip>
          <a:srcRect b="0" l="0" r="0" t="0"/>
          <a:stretch/>
        </p:blipFill>
        <p:spPr>
          <a:xfrm>
            <a:off x="6206298" y="1690688"/>
            <a:ext cx="5488302" cy="274415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Reading samples and listening samples</a:t>
            </a:r>
            <a:endParaRPr/>
          </a:p>
        </p:txBody>
      </p:sp>
      <p:sp>
        <p:nvSpPr>
          <p:cNvPr id="166" name="Google Shape;166;p1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800"/>
              <a:buChar char="•"/>
            </a:pPr>
            <a:r>
              <a:rPr lang="en-US"/>
              <a:t>Different groups would be given different levels based on their grouping</a:t>
            </a:r>
            <a:endParaRPr/>
          </a:p>
          <a:p>
            <a:pPr indent="-228600" lvl="0" marL="228600" rtl="0" algn="l">
              <a:lnSpc>
                <a:spcPct val="90000"/>
              </a:lnSpc>
              <a:spcBef>
                <a:spcPts val="1000"/>
              </a:spcBef>
              <a:spcAft>
                <a:spcPts val="0"/>
              </a:spcAft>
              <a:buClr>
                <a:schemeClr val="dk1"/>
              </a:buClr>
              <a:buSzPts val="2800"/>
              <a:buChar char="•"/>
            </a:pPr>
            <a:r>
              <a:rPr lang="en-US"/>
              <a:t>Advanced group: These samples would contain more colloquial and idiomatic English to provide more of a challenge. </a:t>
            </a:r>
            <a:endParaRPr/>
          </a:p>
          <a:p>
            <a:pPr indent="-228600" lvl="0" marL="228600" rtl="0" algn="l">
              <a:lnSpc>
                <a:spcPct val="90000"/>
              </a:lnSpc>
              <a:spcBef>
                <a:spcPts val="1000"/>
              </a:spcBef>
              <a:spcAft>
                <a:spcPts val="0"/>
              </a:spcAft>
              <a:buClr>
                <a:schemeClr val="dk1"/>
              </a:buClr>
              <a:buSzPts val="2800"/>
              <a:buChar char="•"/>
            </a:pPr>
            <a:r>
              <a:rPr lang="en-US"/>
              <a:t>Average group: Students would get samples that use a bit more reading level appropriate structures and vocabulary.</a:t>
            </a:r>
            <a:endParaRPr/>
          </a:p>
          <a:p>
            <a:pPr indent="-228600" lvl="0" marL="228600" rtl="0" algn="l">
              <a:lnSpc>
                <a:spcPct val="90000"/>
              </a:lnSpc>
              <a:spcBef>
                <a:spcPts val="1000"/>
              </a:spcBef>
              <a:spcAft>
                <a:spcPts val="0"/>
              </a:spcAft>
              <a:buClr>
                <a:schemeClr val="dk1"/>
              </a:buClr>
              <a:buSzPts val="2800"/>
              <a:buChar char="•"/>
            </a:pPr>
            <a:r>
              <a:rPr lang="en-US"/>
              <a:t>Needs Work group: Would get text that use much simpler English, more foundational grammar structure and vocab. </a:t>
            </a:r>
            <a:endParaRPr/>
          </a:p>
          <a:p>
            <a:pPr indent="-165100" lvl="0" marL="228600" rtl="0" algn="l">
              <a:lnSpc>
                <a:spcPct val="90000"/>
              </a:lnSpc>
              <a:spcBef>
                <a:spcPts val="1000"/>
              </a:spcBef>
              <a:spcAft>
                <a:spcPts val="0"/>
              </a:spcAft>
              <a:buSzPts val="1800"/>
              <a:buChar char="•"/>
            </a:pPr>
            <a:r>
              <a:rPr lang="en-US"/>
              <a:t>Students with special needs: The reading can be adjusted based on need of the student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Speaking</a:t>
            </a:r>
            <a:endParaRPr/>
          </a:p>
        </p:txBody>
      </p:sp>
      <p:sp>
        <p:nvSpPr>
          <p:cNvPr id="172" name="Google Shape;172;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20000"/>
          </a:bodyPr>
          <a:lstStyle/>
          <a:p>
            <a:pPr indent="-228600" lvl="0" marL="228600" rtl="0" algn="l">
              <a:lnSpc>
                <a:spcPct val="90000"/>
              </a:lnSpc>
              <a:spcBef>
                <a:spcPts val="0"/>
              </a:spcBef>
              <a:spcAft>
                <a:spcPts val="0"/>
              </a:spcAft>
              <a:buClr>
                <a:schemeClr val="dk1"/>
              </a:buClr>
              <a:buSzPts val="2800"/>
              <a:buChar char="•"/>
            </a:pPr>
            <a:r>
              <a:rPr lang="en-US"/>
              <a:t>The groups would also do speaking practice with various levels of scaffolding</a:t>
            </a:r>
            <a:endParaRPr/>
          </a:p>
          <a:p>
            <a:pPr indent="-228600" lvl="0" marL="228600" rtl="0" algn="l">
              <a:lnSpc>
                <a:spcPct val="90000"/>
              </a:lnSpc>
              <a:spcBef>
                <a:spcPts val="1000"/>
              </a:spcBef>
              <a:spcAft>
                <a:spcPts val="0"/>
              </a:spcAft>
              <a:buClr>
                <a:schemeClr val="dk1"/>
              </a:buClr>
              <a:buSzPts val="2800"/>
              <a:buChar char="•"/>
            </a:pPr>
            <a:r>
              <a:rPr lang="en-US"/>
              <a:t>The students could play a 1 minute topic board/card game to speak about the topic</a:t>
            </a:r>
            <a:endParaRPr/>
          </a:p>
          <a:p>
            <a:pPr indent="-228600" lvl="0" marL="228600" rtl="0" algn="l">
              <a:lnSpc>
                <a:spcPct val="90000"/>
              </a:lnSpc>
              <a:spcBef>
                <a:spcPts val="1000"/>
              </a:spcBef>
              <a:spcAft>
                <a:spcPts val="0"/>
              </a:spcAft>
              <a:buClr>
                <a:schemeClr val="dk1"/>
              </a:buClr>
              <a:buSzPts val="2800"/>
              <a:buChar char="•"/>
            </a:pPr>
            <a:r>
              <a:rPr lang="en-US"/>
              <a:t>Advanced students: basically no scaffolding.</a:t>
            </a:r>
            <a:endParaRPr/>
          </a:p>
          <a:p>
            <a:pPr indent="-228600" lvl="0" marL="228600" rtl="0" algn="l">
              <a:lnSpc>
                <a:spcPct val="90000"/>
              </a:lnSpc>
              <a:spcBef>
                <a:spcPts val="1000"/>
              </a:spcBef>
              <a:spcAft>
                <a:spcPts val="0"/>
              </a:spcAft>
              <a:buClr>
                <a:schemeClr val="dk1"/>
              </a:buClr>
              <a:buSzPts val="2800"/>
              <a:buChar char="•"/>
            </a:pPr>
            <a:r>
              <a:rPr lang="en-US"/>
              <a:t>The weaker groups: Would get the tasks with some sentence structures they need to practice and use. Different time limits to for speaking and preparing</a:t>
            </a:r>
            <a:endParaRPr/>
          </a:p>
          <a:p>
            <a:pPr indent="-228600" lvl="0" marL="228600" rtl="0" algn="l">
              <a:lnSpc>
                <a:spcPct val="90000"/>
              </a:lnSpc>
              <a:spcBef>
                <a:spcPts val="1000"/>
              </a:spcBef>
              <a:spcAft>
                <a:spcPts val="0"/>
              </a:spcAft>
              <a:buClr>
                <a:schemeClr val="dk1"/>
              </a:buClr>
              <a:buSzPts val="2800"/>
              <a:buChar char="•"/>
            </a:pPr>
            <a:r>
              <a:rPr lang="en-US"/>
              <a:t>For online game can put on GoogleDocs and played in a online meeting using Zoom.</a:t>
            </a:r>
            <a:endParaRPr/>
          </a:p>
          <a:p>
            <a:pPr indent="-165100" lvl="0" marL="228600" rtl="0" algn="l">
              <a:lnSpc>
                <a:spcPct val="90000"/>
              </a:lnSpc>
              <a:spcBef>
                <a:spcPts val="1000"/>
              </a:spcBef>
              <a:spcAft>
                <a:spcPts val="0"/>
              </a:spcAft>
              <a:buSzPts val="1800"/>
              <a:buChar char="•"/>
            </a:pPr>
            <a:r>
              <a:rPr lang="en-US"/>
              <a:t>Special needs students could use Text to speech or written responses. If student struggles with speaking allow more time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Speaking</a:t>
            </a:r>
            <a:endParaRPr/>
          </a:p>
        </p:txBody>
      </p:sp>
      <p:sp>
        <p:nvSpPr>
          <p:cNvPr id="178" name="Google Shape;178;p1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dk1"/>
              </a:buClr>
              <a:buSzPct val="100000"/>
              <a:buChar char="•"/>
            </a:pPr>
            <a:r>
              <a:rPr lang="en-US"/>
              <a:t>Group </a:t>
            </a:r>
            <a:r>
              <a:rPr lang="en-US" u="sng">
                <a:solidFill>
                  <a:schemeClr val="hlink"/>
                </a:solidFill>
                <a:hlinkClick r:id="rId3"/>
              </a:rPr>
              <a:t>Flip Grid</a:t>
            </a:r>
            <a:endParaRPr/>
          </a:p>
          <a:p>
            <a:pPr indent="-228600" lvl="0" marL="228600" rtl="0" algn="l">
              <a:lnSpc>
                <a:spcPct val="90000"/>
              </a:lnSpc>
              <a:spcBef>
                <a:spcPts val="1000"/>
              </a:spcBef>
              <a:spcAft>
                <a:spcPts val="0"/>
              </a:spcAft>
              <a:buClr>
                <a:schemeClr val="dk1"/>
              </a:buClr>
              <a:buSzPct val="100000"/>
              <a:buChar char="•"/>
            </a:pPr>
            <a:r>
              <a:rPr lang="en-US"/>
              <a:t>Groups could practice their answer and post them on flip grid.</a:t>
            </a:r>
            <a:endParaRPr/>
          </a:p>
          <a:p>
            <a:pPr indent="-228600" lvl="0" marL="228600" rtl="0" algn="l">
              <a:lnSpc>
                <a:spcPct val="90000"/>
              </a:lnSpc>
              <a:spcBef>
                <a:spcPts val="1000"/>
              </a:spcBef>
              <a:spcAft>
                <a:spcPts val="0"/>
              </a:spcAft>
              <a:buClr>
                <a:schemeClr val="dk1"/>
              </a:buClr>
              <a:buSzPct val="100000"/>
              <a:buChar char="•"/>
            </a:pPr>
            <a:r>
              <a:rPr lang="en-US"/>
              <a:t>The different groups would have a topic of varying difficulty. </a:t>
            </a:r>
            <a:endParaRPr/>
          </a:p>
          <a:p>
            <a:pPr indent="-228600" lvl="0" marL="228600" rtl="0" algn="l">
              <a:lnSpc>
                <a:spcPct val="90000"/>
              </a:lnSpc>
              <a:spcBef>
                <a:spcPts val="1000"/>
              </a:spcBef>
              <a:spcAft>
                <a:spcPts val="0"/>
              </a:spcAft>
              <a:buClr>
                <a:schemeClr val="dk1"/>
              </a:buClr>
              <a:buSzPct val="100000"/>
              <a:buChar char="•"/>
            </a:pPr>
            <a:r>
              <a:rPr lang="en-US"/>
              <a:t>Students will also be able to respond to each others videos</a:t>
            </a:r>
            <a:endParaRPr/>
          </a:p>
          <a:p>
            <a:pPr indent="-228600" lvl="0" marL="228600" rtl="0" algn="l">
              <a:lnSpc>
                <a:spcPct val="90000"/>
              </a:lnSpc>
              <a:spcBef>
                <a:spcPts val="1000"/>
              </a:spcBef>
              <a:spcAft>
                <a:spcPts val="0"/>
              </a:spcAft>
              <a:buClr>
                <a:schemeClr val="dk1"/>
              </a:buClr>
              <a:buSzPct val="100000"/>
              <a:buChar char="•"/>
            </a:pPr>
            <a:r>
              <a:rPr lang="en-US"/>
              <a:t>Special needs students can get assistance with their group members. Or use text to voice if student is non-verbal</a:t>
            </a:r>
            <a:endParaRPr/>
          </a:p>
        </p:txBody>
      </p:sp>
      <p:pic>
        <p:nvPicPr>
          <p:cNvPr id="179" name="Google Shape;179;p15"/>
          <p:cNvPicPr preferRelativeResize="0"/>
          <p:nvPr>
            <p:ph idx="2" type="body"/>
          </p:nvPr>
        </p:nvPicPr>
        <p:blipFill rotWithShape="1">
          <a:blip r:embed="rId4">
            <a:alphaModFix/>
          </a:blip>
          <a:srcRect b="0" l="0" r="0" t="0"/>
          <a:stretch/>
        </p:blipFill>
        <p:spPr>
          <a:xfrm>
            <a:off x="6382047" y="2663199"/>
            <a:ext cx="4761905" cy="267619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Heterogeneous activities</a:t>
            </a:r>
            <a:endParaRPr/>
          </a:p>
        </p:txBody>
      </p:sp>
      <p:sp>
        <p:nvSpPr>
          <p:cNvPr id="185" name="Google Shape;185;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Group guessing games for vocabulary would be good here.</a:t>
            </a:r>
            <a:endParaRPr/>
          </a:p>
          <a:p>
            <a:pPr indent="-228600" lvl="0" marL="228600" rtl="0" algn="l">
              <a:lnSpc>
                <a:spcPct val="90000"/>
              </a:lnSpc>
              <a:spcBef>
                <a:spcPts val="1000"/>
              </a:spcBef>
              <a:spcAft>
                <a:spcPts val="0"/>
              </a:spcAft>
              <a:buClr>
                <a:schemeClr val="dk1"/>
              </a:buClr>
              <a:buSzPts val="2800"/>
              <a:buChar char="•"/>
            </a:pPr>
            <a:r>
              <a:rPr lang="en-US"/>
              <a:t>The advanced students can provide help to the weaker students and the game would not be dominated by one group of all strong players. </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Also peer teaching can be used. It can help reinforce a topic for the advanced students and help the weaker students understand(Pune, 2020).</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sources</a:t>
            </a:r>
            <a:endParaRPr/>
          </a:p>
        </p:txBody>
      </p:sp>
      <p:sp>
        <p:nvSpPr>
          <p:cNvPr id="191" name="Google Shape;191;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800"/>
              <a:buChar char="•"/>
            </a:pPr>
            <a:r>
              <a:rPr lang="en-US"/>
              <a:t>Ghent University. (April 1, 2021) Heterogeneous Student Groups: How you deal with them?. Retrieved November 8, 2021 from </a:t>
            </a:r>
            <a:r>
              <a:rPr lang="en-US" u="sng">
                <a:solidFill>
                  <a:schemeClr val="hlink"/>
                </a:solidFill>
                <a:hlinkClick r:id="rId3"/>
              </a:rPr>
              <a:t>https://onderwijstips.ugent.be/en/tips/heterogene-studentengroepen-hoe-ga-je-daarmee-om/</a:t>
            </a:r>
            <a:r>
              <a:rPr lang="en-US"/>
              <a:t>.</a:t>
            </a:r>
            <a:endParaRPr/>
          </a:p>
          <a:p>
            <a:pPr indent="-228600" lvl="0" marL="228600" rtl="0" algn="l">
              <a:lnSpc>
                <a:spcPct val="90000"/>
              </a:lnSpc>
              <a:spcBef>
                <a:spcPts val="1000"/>
              </a:spcBef>
              <a:spcAft>
                <a:spcPts val="0"/>
              </a:spcAft>
              <a:buClr>
                <a:schemeClr val="dk1"/>
              </a:buClr>
              <a:buSzPts val="2800"/>
              <a:buChar char="•"/>
            </a:pPr>
            <a:r>
              <a:rPr lang="en-US"/>
              <a:t>Colorín Colorado. (2015, May 8). </a:t>
            </a:r>
            <a:r>
              <a:rPr i="1" lang="en-US"/>
              <a:t>What is “scaffolding” and how does it help ELLs?</a:t>
            </a:r>
            <a:r>
              <a:rPr lang="en-US"/>
              <a:t> Retrieved November 9, 2021, from </a:t>
            </a:r>
            <a:r>
              <a:rPr lang="en-US" u="sng">
                <a:solidFill>
                  <a:schemeClr val="hlink"/>
                </a:solidFill>
                <a:hlinkClick r:id="rId4"/>
              </a:rPr>
              <a:t>https://www.colorincolorado.org/faq/what-scaffolding-and-how-does-it-help-ells</a:t>
            </a:r>
            <a:endParaRPr/>
          </a:p>
          <a:p>
            <a:pPr indent="-228600" lvl="0" marL="228600" rtl="0" algn="l">
              <a:lnSpc>
                <a:spcPct val="90000"/>
              </a:lnSpc>
              <a:spcBef>
                <a:spcPts val="1000"/>
              </a:spcBef>
              <a:spcAft>
                <a:spcPts val="0"/>
              </a:spcAft>
              <a:buClr>
                <a:schemeClr val="dk1"/>
              </a:buClr>
              <a:buSzPts val="2800"/>
              <a:buChar char="•"/>
            </a:pPr>
            <a:r>
              <a:rPr lang="en-US"/>
              <a:t>Pune, P. (2020, February 12). </a:t>
            </a:r>
            <a:r>
              <a:rPr i="1" lang="en-US"/>
              <a:t>What is Peer Teaching and Why is it Important?</a:t>
            </a:r>
            <a:r>
              <a:rPr lang="en-US"/>
              <a:t> Edsys. Retrieved November 9, 2021, from https://www.edsys.in/what-is-peer-teaching/</a:t>
            </a:r>
            <a:endParaRPr/>
          </a:p>
          <a:p>
            <a:pPr indent="-50800" lvl="0" marL="228600" rtl="0" algn="l">
              <a:lnSpc>
                <a:spcPct val="90000"/>
              </a:lnSpc>
              <a:spcBef>
                <a:spcPts val="1000"/>
              </a:spcBef>
              <a:spcAft>
                <a:spcPts val="0"/>
              </a:spcAft>
              <a:buClr>
                <a:schemeClr val="dk1"/>
              </a:buClr>
              <a:buSzPts val="2800"/>
              <a:buNone/>
            </a:pPr>
            <a:r>
              <a:t/>
            </a:r>
            <a:endParaRPr/>
          </a:p>
          <a:p>
            <a:pPr indent="-50800" lvl="0" marL="228600" rtl="0" algn="l">
              <a:lnSpc>
                <a:spcPct val="90000"/>
              </a:lnSpc>
              <a:spcBef>
                <a:spcPts val="1000"/>
              </a:spcBef>
              <a:spcAft>
                <a:spcPts val="0"/>
              </a:spcAft>
              <a:buClr>
                <a:schemeClr val="dk1"/>
              </a:buClr>
              <a:buSzPts val="2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outline</a:t>
            </a:r>
            <a:endParaRPr/>
          </a:p>
        </p:txBody>
      </p:sp>
      <p:sp>
        <p:nvSpPr>
          <p:cNvPr id="91" name="Google Shape;91;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The Class</a:t>
            </a:r>
            <a:endParaRPr/>
          </a:p>
          <a:p>
            <a:pPr indent="-228600" lvl="0" marL="228600" rtl="0" algn="l">
              <a:lnSpc>
                <a:spcPct val="90000"/>
              </a:lnSpc>
              <a:spcBef>
                <a:spcPts val="1000"/>
              </a:spcBef>
              <a:spcAft>
                <a:spcPts val="0"/>
              </a:spcAft>
              <a:buClr>
                <a:schemeClr val="dk1"/>
              </a:buClr>
              <a:buSzPts val="2800"/>
              <a:buChar char="•"/>
            </a:pPr>
            <a:r>
              <a:rPr lang="en-US"/>
              <a:t>The Summative assessment</a:t>
            </a:r>
            <a:endParaRPr/>
          </a:p>
          <a:p>
            <a:pPr indent="-228600" lvl="0" marL="228600" rtl="0" algn="l">
              <a:lnSpc>
                <a:spcPct val="90000"/>
              </a:lnSpc>
              <a:spcBef>
                <a:spcPts val="1000"/>
              </a:spcBef>
              <a:spcAft>
                <a:spcPts val="0"/>
              </a:spcAft>
              <a:buClr>
                <a:schemeClr val="dk1"/>
              </a:buClr>
              <a:buSzPts val="2800"/>
              <a:buChar char="•"/>
            </a:pPr>
            <a:r>
              <a:rPr lang="en-US"/>
              <a:t>The groups</a:t>
            </a:r>
            <a:endParaRPr/>
          </a:p>
          <a:p>
            <a:pPr indent="-228600" lvl="1" marL="685800" rtl="0" algn="l">
              <a:lnSpc>
                <a:spcPct val="90000"/>
              </a:lnSpc>
              <a:spcBef>
                <a:spcPts val="500"/>
              </a:spcBef>
              <a:spcAft>
                <a:spcPts val="0"/>
              </a:spcAft>
              <a:buClr>
                <a:schemeClr val="dk1"/>
              </a:buClr>
              <a:buSzPts val="2400"/>
              <a:buChar char="•"/>
            </a:pPr>
            <a:r>
              <a:rPr lang="en-US"/>
              <a:t>Homogenous</a:t>
            </a:r>
            <a:endParaRPr/>
          </a:p>
          <a:p>
            <a:pPr indent="-228600" lvl="1" marL="685800" rtl="0" algn="l">
              <a:lnSpc>
                <a:spcPct val="90000"/>
              </a:lnSpc>
              <a:spcBef>
                <a:spcPts val="500"/>
              </a:spcBef>
              <a:spcAft>
                <a:spcPts val="0"/>
              </a:spcAft>
              <a:buClr>
                <a:schemeClr val="dk1"/>
              </a:buClr>
              <a:buSzPts val="2400"/>
              <a:buChar char="•"/>
            </a:pPr>
            <a:r>
              <a:rPr lang="en-US"/>
              <a:t>Heterogeneous</a:t>
            </a:r>
            <a:endParaRPr/>
          </a:p>
          <a:p>
            <a:pPr indent="-228600" lvl="0" marL="228600" rtl="0" algn="l">
              <a:lnSpc>
                <a:spcPct val="90000"/>
              </a:lnSpc>
              <a:spcBef>
                <a:spcPts val="1000"/>
              </a:spcBef>
              <a:spcAft>
                <a:spcPts val="0"/>
              </a:spcAft>
              <a:buClr>
                <a:schemeClr val="dk1"/>
              </a:buClr>
              <a:buSzPts val="2800"/>
              <a:buChar char="•"/>
            </a:pPr>
            <a:r>
              <a:rPr lang="en-US"/>
              <a:t>Activities</a:t>
            </a:r>
            <a:endParaRPr/>
          </a:p>
          <a:p>
            <a:pPr indent="-228600" lvl="1" marL="685800" rtl="0" algn="l">
              <a:lnSpc>
                <a:spcPct val="90000"/>
              </a:lnSpc>
              <a:spcBef>
                <a:spcPts val="500"/>
              </a:spcBef>
              <a:spcAft>
                <a:spcPts val="0"/>
              </a:spcAft>
              <a:buClr>
                <a:schemeClr val="dk1"/>
              </a:buClr>
              <a:buSzPts val="2400"/>
              <a:buChar char="•"/>
            </a:pPr>
            <a:r>
              <a:rPr lang="en-US"/>
              <a:t>Homogeneous</a:t>
            </a:r>
            <a:endParaRPr/>
          </a:p>
          <a:p>
            <a:pPr indent="-228600" lvl="1" marL="685800" rtl="0" algn="l">
              <a:lnSpc>
                <a:spcPct val="90000"/>
              </a:lnSpc>
              <a:spcBef>
                <a:spcPts val="500"/>
              </a:spcBef>
              <a:spcAft>
                <a:spcPts val="0"/>
              </a:spcAft>
              <a:buClr>
                <a:schemeClr val="dk1"/>
              </a:buClr>
              <a:buSzPts val="2400"/>
              <a:buChar char="•"/>
            </a:pPr>
            <a:r>
              <a:rPr lang="en-US"/>
              <a:t>Heterogeneous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The Class</a:t>
            </a:r>
            <a:endParaRPr/>
          </a:p>
        </p:txBody>
      </p:sp>
      <p:sp>
        <p:nvSpPr>
          <p:cNvPr id="97" name="Google Shape;97;p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This class is a secondary ESL class. These students are trying to improve their skills in order to get a 6.5 in IELTS exam. So all students are ELLs.</a:t>
            </a:r>
            <a:endParaRPr/>
          </a:p>
        </p:txBody>
      </p:sp>
      <p:pic>
        <p:nvPicPr>
          <p:cNvPr id="98" name="Google Shape;98;p3"/>
          <p:cNvPicPr preferRelativeResize="0"/>
          <p:nvPr>
            <p:ph idx="2" type="body"/>
          </p:nvPr>
        </p:nvPicPr>
        <p:blipFill rotWithShape="1">
          <a:blip r:embed="rId3">
            <a:alphaModFix/>
          </a:blip>
          <a:srcRect b="0" l="0" r="0" t="0"/>
          <a:stretch/>
        </p:blipFill>
        <p:spPr>
          <a:xfrm>
            <a:off x="6172200" y="2274553"/>
            <a:ext cx="5181600" cy="345348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Assessment</a:t>
            </a:r>
            <a:endParaRPr/>
          </a:p>
        </p:txBody>
      </p:sp>
      <p:sp>
        <p:nvSpPr>
          <p:cNvPr id="104" name="Google Shape;104;p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This unit is about Health and Exercise.</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The students will need to give short speeches describing how people can live healthy lifestyles </a:t>
            </a:r>
            <a:endParaRPr/>
          </a:p>
        </p:txBody>
      </p:sp>
      <p:pic>
        <p:nvPicPr>
          <p:cNvPr id="105" name="Google Shape;105;p4"/>
          <p:cNvPicPr preferRelativeResize="0"/>
          <p:nvPr>
            <p:ph idx="2" type="body"/>
          </p:nvPr>
        </p:nvPicPr>
        <p:blipFill rotWithShape="1">
          <a:blip r:embed="rId3">
            <a:alphaModFix/>
          </a:blip>
          <a:srcRect b="0" l="0" r="0" t="0"/>
          <a:stretch/>
        </p:blipFill>
        <p:spPr>
          <a:xfrm>
            <a:off x="7311996" y="1825625"/>
            <a:ext cx="2902007" cy="435133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graphicFrame>
        <p:nvGraphicFramePr>
          <p:cNvPr id="110" name="Google Shape;110;p5"/>
          <p:cNvGraphicFramePr/>
          <p:nvPr/>
        </p:nvGraphicFramePr>
        <p:xfrm>
          <a:off x="850392" y="66548"/>
          <a:ext cx="9299448" cy="6557852"/>
        </p:xfrm>
        <a:graphic>
          <a:graphicData uri="http://schemas.openxmlformats.org/presentationml/2006/ole">
            <mc:AlternateContent>
              <mc:Choice Requires="v">
                <p:oleObj r:id="rId4" imgH="6557852" imgW="9299448" progId="Excel.Sheet.12" spid="_x0000_s1">
                  <p:embed/>
                </p:oleObj>
              </mc:Choice>
              <mc:Fallback>
                <p:oleObj r:id="rId5" imgH="6557852" imgW="9299448" progId="Excel.Sheet.12">
                  <p:embed/>
                  <p:pic>
                    <p:nvPicPr>
                      <p:cNvPr id="110" name="Google Shape;110;p5"/>
                      <p:cNvPicPr preferRelativeResize="0"/>
                      <p:nvPr/>
                    </p:nvPicPr>
                    <p:blipFill rotWithShape="1">
                      <a:blip r:embed="rId6">
                        <a:alphaModFix/>
                      </a:blip>
                      <a:srcRect b="0" l="0" r="0" t="0"/>
                      <a:stretch/>
                    </p:blipFill>
                    <p:spPr>
                      <a:xfrm>
                        <a:off x="850392" y="66548"/>
                        <a:ext cx="9299448" cy="6557852"/>
                      </a:xfrm>
                      <a:prstGeom prst="rect">
                        <a:avLst/>
                      </a:prstGeom>
                      <a:noFill/>
                      <a:ln>
                        <a:noFill/>
                      </a:ln>
                    </p:spPr>
                  </p:pic>
                </p:oleObj>
              </mc:Fallback>
            </mc:AlternateContent>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Homogeneous groups</a:t>
            </a:r>
            <a:endParaRPr/>
          </a:p>
        </p:txBody>
      </p:sp>
      <p:sp>
        <p:nvSpPr>
          <p:cNvPr id="116" name="Google Shape;116;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Group 1</a:t>
            </a:r>
            <a:endParaRPr/>
          </a:p>
        </p:txBody>
      </p:sp>
      <p:sp>
        <p:nvSpPr>
          <p:cNvPr id="117" name="Google Shape;117;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These four students have all maintained high marks throughout the unit and did will in the final unit exam. For an ESL class these students are probably already use the language very well.</a:t>
            </a:r>
            <a:endParaRPr/>
          </a:p>
        </p:txBody>
      </p:sp>
      <p:sp>
        <p:nvSpPr>
          <p:cNvPr id="118" name="Google Shape;118;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Group 2</a:t>
            </a:r>
            <a:endParaRPr/>
          </a:p>
        </p:txBody>
      </p:sp>
      <p:sp>
        <p:nvSpPr>
          <p:cNvPr id="119" name="Google Shape;119;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These students did well by the end and showed improvement throughout the unit. These students’ homework and quiz scores improved as the class went on.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Group 3</a:t>
            </a:r>
            <a:endParaRPr/>
          </a:p>
        </p:txBody>
      </p:sp>
      <p:sp>
        <p:nvSpPr>
          <p:cNvPr id="125" name="Google Shape;125;p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These students are average. They all participated in the classwork and did ok in the final assessment, but not great.  Students 2562 and 2422 did well during quizzes on homework, but struggled during the exam.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Homogenous 	</a:t>
            </a:r>
            <a:endParaRPr/>
          </a:p>
        </p:txBody>
      </p:sp>
      <p:sp>
        <p:nvSpPr>
          <p:cNvPr id="131" name="Google Shape;131;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Group 4</a:t>
            </a:r>
            <a:endParaRPr/>
          </a:p>
        </p:txBody>
      </p:sp>
      <p:sp>
        <p:nvSpPr>
          <p:cNvPr id="132" name="Google Shape;132;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These student showed some effort by evidence of class participation. They most likely struggled with the material and need additional help.</a:t>
            </a:r>
            <a:endParaRPr/>
          </a:p>
        </p:txBody>
      </p:sp>
      <p:sp>
        <p:nvSpPr>
          <p:cNvPr id="133" name="Google Shape;133;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Groups 5 and 6</a:t>
            </a:r>
            <a:endParaRPr/>
          </a:p>
        </p:txBody>
      </p:sp>
      <p:sp>
        <p:nvSpPr>
          <p:cNvPr id="134" name="Google Shape;134;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These students missed many assignments and got low scores on the final assessment. A lot of intervention will be needed to help the students achieve academically.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Arial"/>
              <a:buNone/>
            </a:pPr>
            <a:r>
              <a:rPr lang="en-US"/>
              <a:t>Heterogeneous Groups</a:t>
            </a:r>
            <a:endParaRPr/>
          </a:p>
        </p:txBody>
      </p:sp>
      <p:graphicFrame>
        <p:nvGraphicFramePr>
          <p:cNvPr id="140" name="Google Shape;140;p9"/>
          <p:cNvGraphicFramePr/>
          <p:nvPr/>
        </p:nvGraphicFramePr>
        <p:xfrm>
          <a:off x="838200" y="1825625"/>
          <a:ext cx="3000000" cy="3000000"/>
        </p:xfrm>
        <a:graphic>
          <a:graphicData uri="http://schemas.openxmlformats.org/drawingml/2006/table">
            <a:tbl>
              <a:tblPr bandRow="1" firstRow="1">
                <a:noFill/>
                <a:tableStyleId>{92B18AE9-EE92-4E2D-B599-8114FBBFF4E7}</a:tableStyleId>
              </a:tblPr>
              <a:tblGrid>
                <a:gridCol w="2628900"/>
                <a:gridCol w="2628900"/>
                <a:gridCol w="2628900"/>
                <a:gridCol w="2628900"/>
              </a:tblGrid>
              <a:tr h="370850">
                <a:tc>
                  <a:txBody>
                    <a:bodyPr/>
                    <a:lstStyle/>
                    <a:p>
                      <a:pPr indent="0" lvl="0" marL="0" marR="0" rtl="0" algn="l">
                        <a:spcBef>
                          <a:spcPts val="0"/>
                        </a:spcBef>
                        <a:spcAft>
                          <a:spcPts val="0"/>
                        </a:spcAft>
                        <a:buNone/>
                      </a:pPr>
                      <a:r>
                        <a:rPr lang="en-US" sz="1800" u="none" cap="none" strike="noStrike"/>
                        <a:t>Group 1</a:t>
                      </a:r>
                      <a:endParaRPr sz="1800"/>
                    </a:p>
                  </a:txBody>
                  <a:tcPr marT="45725" marB="45725" marR="91450" marL="91450"/>
                </a:tc>
                <a:tc>
                  <a:txBody>
                    <a:bodyPr/>
                    <a:lstStyle/>
                    <a:p>
                      <a:pPr indent="0" lvl="0" marL="0" marR="0" rtl="0" algn="l">
                        <a:spcBef>
                          <a:spcPts val="0"/>
                        </a:spcBef>
                        <a:spcAft>
                          <a:spcPts val="0"/>
                        </a:spcAft>
                        <a:buNone/>
                      </a:pPr>
                      <a:r>
                        <a:rPr lang="en-US" sz="1800"/>
                        <a:t>Group</a:t>
                      </a:r>
                      <a:r>
                        <a:rPr lang="en-US" sz="1800"/>
                        <a:t> 2</a:t>
                      </a:r>
                      <a:endParaRPr sz="1800"/>
                    </a:p>
                  </a:txBody>
                  <a:tcPr marT="45725" marB="45725" marR="91450" marL="91450"/>
                </a:tc>
                <a:tc>
                  <a:txBody>
                    <a:bodyPr/>
                    <a:lstStyle/>
                    <a:p>
                      <a:pPr indent="0" lvl="0" marL="0" marR="0" rtl="0" algn="l">
                        <a:spcBef>
                          <a:spcPts val="0"/>
                        </a:spcBef>
                        <a:spcAft>
                          <a:spcPts val="0"/>
                        </a:spcAft>
                        <a:buNone/>
                      </a:pPr>
                      <a:r>
                        <a:rPr lang="en-US" sz="1800"/>
                        <a:t>Group</a:t>
                      </a:r>
                      <a:r>
                        <a:rPr lang="en-US" sz="1800"/>
                        <a:t> 3</a:t>
                      </a:r>
                      <a:endParaRPr sz="1800"/>
                    </a:p>
                  </a:txBody>
                  <a:tcPr marT="45725" marB="45725" marR="91450" marL="91450"/>
                </a:tc>
                <a:tc>
                  <a:txBody>
                    <a:bodyPr/>
                    <a:lstStyle/>
                    <a:p>
                      <a:pPr indent="0" lvl="0" marL="0" marR="0" rtl="0" algn="l">
                        <a:spcBef>
                          <a:spcPts val="0"/>
                        </a:spcBef>
                        <a:spcAft>
                          <a:spcPts val="0"/>
                        </a:spcAft>
                        <a:buNone/>
                      </a:pPr>
                      <a:r>
                        <a:rPr lang="en-US" sz="1800"/>
                        <a:t>Group 4</a:t>
                      </a:r>
                      <a:endParaRPr sz="1800"/>
                    </a:p>
                  </a:txBody>
                  <a:tcPr marT="45725" marB="45725" marR="91450" marL="91450"/>
                </a:tc>
              </a:tr>
              <a:tr h="370850">
                <a:tc>
                  <a:txBody>
                    <a:bodyPr/>
                    <a:lstStyle/>
                    <a:p>
                      <a:pPr indent="0" lvl="0" marL="0" marR="0" rtl="0" algn="l">
                        <a:spcBef>
                          <a:spcPts val="0"/>
                        </a:spcBef>
                        <a:spcAft>
                          <a:spcPts val="0"/>
                        </a:spcAft>
                        <a:buNone/>
                      </a:pPr>
                      <a:r>
                        <a:rPr lang="en-US" sz="1800"/>
                        <a:t>2568</a:t>
                      </a:r>
                      <a:endParaRPr sz="1800"/>
                    </a:p>
                  </a:txBody>
                  <a:tcPr marT="45725" marB="45725" marR="91450" marL="91450">
                    <a:solidFill>
                      <a:schemeClr val="accent4"/>
                    </a:solidFill>
                  </a:tcPr>
                </a:tc>
                <a:tc>
                  <a:txBody>
                    <a:bodyPr/>
                    <a:lstStyle/>
                    <a:p>
                      <a:pPr indent="0" lvl="0" marL="0" marR="0" rtl="0" algn="l">
                        <a:spcBef>
                          <a:spcPts val="0"/>
                        </a:spcBef>
                        <a:spcAft>
                          <a:spcPts val="0"/>
                        </a:spcAft>
                        <a:buNone/>
                      </a:pPr>
                      <a:r>
                        <a:rPr lang="en-US" sz="1800"/>
                        <a:t>2499</a:t>
                      </a:r>
                      <a:endParaRPr sz="1800"/>
                    </a:p>
                  </a:txBody>
                  <a:tcPr marT="45725" marB="45725" marR="91450" marL="91450">
                    <a:solidFill>
                      <a:schemeClr val="accent4"/>
                    </a:solidFill>
                  </a:tcPr>
                </a:tc>
                <a:tc>
                  <a:txBody>
                    <a:bodyPr/>
                    <a:lstStyle/>
                    <a:p>
                      <a:pPr indent="0" lvl="0" marL="0" marR="0" rtl="0" algn="l">
                        <a:spcBef>
                          <a:spcPts val="0"/>
                        </a:spcBef>
                        <a:spcAft>
                          <a:spcPts val="0"/>
                        </a:spcAft>
                        <a:buNone/>
                      </a:pPr>
                      <a:r>
                        <a:rPr lang="en-US" sz="1800"/>
                        <a:t>2495</a:t>
                      </a:r>
                      <a:endParaRPr sz="1800"/>
                    </a:p>
                  </a:txBody>
                  <a:tcPr marT="45725" marB="45725" marR="91450" marL="91450">
                    <a:solidFill>
                      <a:schemeClr val="accent4"/>
                    </a:solidFill>
                  </a:tcPr>
                </a:tc>
                <a:tc>
                  <a:txBody>
                    <a:bodyPr/>
                    <a:lstStyle/>
                    <a:p>
                      <a:pPr indent="0" lvl="0" marL="0" marR="0" rtl="0" algn="l">
                        <a:spcBef>
                          <a:spcPts val="0"/>
                        </a:spcBef>
                        <a:spcAft>
                          <a:spcPts val="0"/>
                        </a:spcAft>
                        <a:buNone/>
                      </a:pPr>
                      <a:r>
                        <a:rPr lang="en-US" sz="1800"/>
                        <a:t>2438</a:t>
                      </a:r>
                      <a:endParaRPr sz="1800"/>
                    </a:p>
                  </a:txBody>
                  <a:tcPr marT="45725" marB="45725" marR="91450" marL="91450">
                    <a:solidFill>
                      <a:schemeClr val="accent4"/>
                    </a:solidFill>
                  </a:tcPr>
                </a:tc>
              </a:tr>
              <a:tr h="370850">
                <a:tc>
                  <a:txBody>
                    <a:bodyPr/>
                    <a:lstStyle/>
                    <a:p>
                      <a:pPr indent="0" lvl="0" marL="0" marR="0" rtl="0" algn="l">
                        <a:spcBef>
                          <a:spcPts val="0"/>
                        </a:spcBef>
                        <a:spcAft>
                          <a:spcPts val="0"/>
                        </a:spcAft>
                        <a:buNone/>
                      </a:pPr>
                      <a:r>
                        <a:rPr lang="en-US" sz="1800"/>
                        <a:t>2401</a:t>
                      </a:r>
                      <a:endParaRPr sz="1800"/>
                    </a:p>
                  </a:txBody>
                  <a:tcPr marT="45725" marB="45725" marR="91450" marL="91450">
                    <a:solidFill>
                      <a:schemeClr val="accent4"/>
                    </a:solidFill>
                  </a:tcPr>
                </a:tc>
                <a:tc>
                  <a:txBody>
                    <a:bodyPr/>
                    <a:lstStyle/>
                    <a:p>
                      <a:pPr indent="0" lvl="0" marL="0" marR="0" rtl="0" algn="l">
                        <a:spcBef>
                          <a:spcPts val="0"/>
                        </a:spcBef>
                        <a:spcAft>
                          <a:spcPts val="0"/>
                        </a:spcAft>
                        <a:buNone/>
                      </a:pPr>
                      <a:r>
                        <a:rPr lang="en-US" sz="1800"/>
                        <a:t>2382</a:t>
                      </a:r>
                      <a:endParaRPr sz="1800"/>
                    </a:p>
                  </a:txBody>
                  <a:tcPr marT="45725" marB="45725" marR="91450" marL="91450">
                    <a:solidFill>
                      <a:schemeClr val="accent4"/>
                    </a:solidFill>
                  </a:tcPr>
                </a:tc>
                <a:tc>
                  <a:txBody>
                    <a:bodyPr/>
                    <a:lstStyle/>
                    <a:p>
                      <a:pPr indent="0" lvl="0" marL="0" marR="0" rtl="0" algn="l">
                        <a:spcBef>
                          <a:spcPts val="0"/>
                        </a:spcBef>
                        <a:spcAft>
                          <a:spcPts val="0"/>
                        </a:spcAft>
                        <a:buNone/>
                      </a:pPr>
                      <a:r>
                        <a:rPr lang="en-US" sz="1800"/>
                        <a:t>2271</a:t>
                      </a:r>
                      <a:endParaRPr sz="1800"/>
                    </a:p>
                  </a:txBody>
                  <a:tcPr marT="45725" marB="45725" marR="91450" marL="91450">
                    <a:solidFill>
                      <a:schemeClr val="accent4"/>
                    </a:solidFill>
                  </a:tcPr>
                </a:tc>
                <a:tc>
                  <a:txBody>
                    <a:bodyPr/>
                    <a:lstStyle/>
                    <a:p>
                      <a:pPr indent="0" lvl="0" marL="0" marR="0" rtl="0" algn="l">
                        <a:spcBef>
                          <a:spcPts val="0"/>
                        </a:spcBef>
                        <a:spcAft>
                          <a:spcPts val="0"/>
                        </a:spcAft>
                        <a:buNone/>
                      </a:pPr>
                      <a:r>
                        <a:rPr lang="en-US" sz="1800"/>
                        <a:t>2525</a:t>
                      </a:r>
                      <a:endParaRPr sz="1800"/>
                    </a:p>
                  </a:txBody>
                  <a:tcPr marT="45725" marB="45725" marR="91450" marL="91450">
                    <a:solidFill>
                      <a:schemeClr val="accent4"/>
                    </a:solidFill>
                  </a:tcPr>
                </a:tc>
              </a:tr>
              <a:tr h="370850">
                <a:tc>
                  <a:txBody>
                    <a:bodyPr/>
                    <a:lstStyle/>
                    <a:p>
                      <a:pPr indent="0" lvl="0" marL="0" marR="0" rtl="0" algn="l">
                        <a:spcBef>
                          <a:spcPts val="0"/>
                        </a:spcBef>
                        <a:spcAft>
                          <a:spcPts val="0"/>
                        </a:spcAft>
                        <a:buNone/>
                      </a:pPr>
                      <a:r>
                        <a:rPr lang="en-US" sz="1800"/>
                        <a:t>2422</a:t>
                      </a:r>
                      <a:endParaRPr sz="1800"/>
                    </a:p>
                  </a:txBody>
                  <a:tcPr marT="45725" marB="45725" marR="91450" marL="91450">
                    <a:solidFill>
                      <a:schemeClr val="accent5"/>
                    </a:solidFill>
                  </a:tcPr>
                </a:tc>
                <a:tc>
                  <a:txBody>
                    <a:bodyPr/>
                    <a:lstStyle/>
                    <a:p>
                      <a:pPr indent="0" lvl="0" marL="0" marR="0" rtl="0" algn="l">
                        <a:spcBef>
                          <a:spcPts val="0"/>
                        </a:spcBef>
                        <a:spcAft>
                          <a:spcPts val="0"/>
                        </a:spcAft>
                        <a:buNone/>
                      </a:pPr>
                      <a:r>
                        <a:rPr lang="en-US" sz="1800"/>
                        <a:t>2506</a:t>
                      </a:r>
                      <a:endParaRPr sz="1800"/>
                    </a:p>
                  </a:txBody>
                  <a:tcPr marT="45725" marB="45725" marR="91450" marL="91450">
                    <a:solidFill>
                      <a:schemeClr val="accent5"/>
                    </a:solidFill>
                  </a:tcPr>
                </a:tc>
                <a:tc>
                  <a:txBody>
                    <a:bodyPr/>
                    <a:lstStyle/>
                    <a:p>
                      <a:pPr indent="0" lvl="0" marL="0" marR="0" rtl="0" algn="l">
                        <a:spcBef>
                          <a:spcPts val="0"/>
                        </a:spcBef>
                        <a:spcAft>
                          <a:spcPts val="0"/>
                        </a:spcAft>
                        <a:buNone/>
                      </a:pPr>
                      <a:r>
                        <a:rPr lang="en-US" sz="1800"/>
                        <a:t>2511</a:t>
                      </a:r>
                      <a:endParaRPr sz="1800"/>
                    </a:p>
                  </a:txBody>
                  <a:tcPr marT="45725" marB="45725" marR="91450" marL="91450">
                    <a:solidFill>
                      <a:schemeClr val="accent5"/>
                    </a:solidFill>
                  </a:tcPr>
                </a:tc>
                <a:tc>
                  <a:txBody>
                    <a:bodyPr/>
                    <a:lstStyle/>
                    <a:p>
                      <a:pPr indent="0" lvl="0" marL="0" marR="0" rtl="0" algn="l">
                        <a:spcBef>
                          <a:spcPts val="0"/>
                        </a:spcBef>
                        <a:spcAft>
                          <a:spcPts val="0"/>
                        </a:spcAft>
                        <a:buNone/>
                      </a:pPr>
                      <a:r>
                        <a:rPr lang="en-US" sz="1800"/>
                        <a:t>2562</a:t>
                      </a:r>
                      <a:endParaRPr sz="1800"/>
                    </a:p>
                  </a:txBody>
                  <a:tcPr marT="45725" marB="45725" marR="91450" marL="91450">
                    <a:solidFill>
                      <a:schemeClr val="accent5"/>
                    </a:solidFill>
                  </a:tcPr>
                </a:tc>
              </a:tr>
              <a:tr h="370850">
                <a:tc>
                  <a:txBody>
                    <a:bodyPr/>
                    <a:lstStyle/>
                    <a:p>
                      <a:pPr indent="0" lvl="0" marL="0" marR="0" rtl="0" algn="l">
                        <a:spcBef>
                          <a:spcPts val="0"/>
                        </a:spcBef>
                        <a:spcAft>
                          <a:spcPts val="0"/>
                        </a:spcAft>
                        <a:buNone/>
                      </a:pPr>
                      <a:r>
                        <a:rPr lang="en-US" sz="1800"/>
                        <a:t>2359</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rPr lang="en-US" sz="1800"/>
                        <a:t>2467</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rPr lang="en-US" sz="1800"/>
                        <a:t>2490</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rPr lang="en-US" sz="1800"/>
                        <a:t>2453</a:t>
                      </a:r>
                      <a:endParaRPr sz="1800"/>
                    </a:p>
                  </a:txBody>
                  <a:tcPr marT="45725" marB="45725" marR="91450" marL="91450">
                    <a:solidFill>
                      <a:schemeClr val="accent6"/>
                    </a:solidFill>
                  </a:tcPr>
                </a:tc>
              </a:tr>
              <a:tr h="370850">
                <a:tc>
                  <a:txBody>
                    <a:bodyPr/>
                    <a:lstStyle/>
                    <a:p>
                      <a:pPr indent="0" lvl="0" marL="0" marR="0" rtl="0" algn="l">
                        <a:spcBef>
                          <a:spcPts val="0"/>
                        </a:spcBef>
                        <a:spcAft>
                          <a:spcPts val="0"/>
                        </a:spcAft>
                        <a:buNone/>
                      </a:pPr>
                      <a:r>
                        <a:rPr lang="en-US" sz="1800"/>
                        <a:t>2588</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rPr lang="en-US" sz="1800"/>
                        <a:t>2584</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rPr lang="en-US" sz="1800"/>
                        <a:t>2575</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rPr lang="en-US" sz="1800"/>
                        <a:t>2514</a:t>
                      </a:r>
                      <a:endParaRPr sz="1800"/>
                    </a:p>
                  </a:txBody>
                  <a:tcPr marT="45725" marB="45725" marR="91450" marL="91450">
                    <a:solidFill>
                      <a:schemeClr val="accent6"/>
                    </a:solidFill>
                  </a:tcPr>
                </a:tc>
              </a:tr>
              <a:tr h="370850">
                <a:tc>
                  <a:txBody>
                    <a:bodyPr/>
                    <a:lstStyle/>
                    <a:p>
                      <a:pPr indent="0" lvl="0" marL="0" marR="0" rtl="0" algn="l">
                        <a:spcBef>
                          <a:spcPts val="0"/>
                        </a:spcBef>
                        <a:spcAft>
                          <a:spcPts val="0"/>
                        </a:spcAft>
                        <a:buNone/>
                      </a:pPr>
                      <a:r>
                        <a:rPr lang="en-US" sz="1800"/>
                        <a:t>2589</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rPr lang="en-US" sz="1800"/>
                        <a:t>2579</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rPr lang="en-US" sz="1800"/>
                        <a:t>2489</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t/>
                      </a:r>
                      <a:endParaRPr sz="1800"/>
                    </a:p>
                  </a:txBody>
                  <a:tcPr marT="45725" marB="45725" marR="91450" marL="91450">
                    <a:solidFill>
                      <a:schemeClr val="accent6"/>
                    </a:solidFill>
                  </a:tcPr>
                </a:tc>
              </a:tr>
              <a:tr h="370850">
                <a:tc>
                  <a:txBody>
                    <a:bodyPr/>
                    <a:lstStyle/>
                    <a:p>
                      <a:pPr indent="0" lvl="0" marL="0" marR="0" rtl="0" algn="l">
                        <a:spcBef>
                          <a:spcPts val="0"/>
                        </a:spcBef>
                        <a:spcAft>
                          <a:spcPts val="0"/>
                        </a:spcAft>
                        <a:buNone/>
                      </a:pPr>
                      <a:r>
                        <a:rPr lang="en-US" sz="1800"/>
                        <a:t>Advanced student</a:t>
                      </a:r>
                      <a:endParaRPr sz="1800"/>
                    </a:p>
                  </a:txBody>
                  <a:tcPr marT="45725" marB="45725" marR="91450" marL="91450">
                    <a:solidFill>
                      <a:schemeClr val="accent4"/>
                    </a:solidFill>
                  </a:tcPr>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370850">
                <a:tc>
                  <a:txBody>
                    <a:bodyPr/>
                    <a:lstStyle/>
                    <a:p>
                      <a:pPr indent="0" lvl="0" marL="0" marR="0" rtl="0" algn="l">
                        <a:spcBef>
                          <a:spcPts val="0"/>
                        </a:spcBef>
                        <a:spcAft>
                          <a:spcPts val="0"/>
                        </a:spcAft>
                        <a:buNone/>
                      </a:pPr>
                      <a:r>
                        <a:rPr lang="en-US" sz="1800"/>
                        <a:t>Average</a:t>
                      </a:r>
                      <a:endParaRPr sz="1800"/>
                    </a:p>
                  </a:txBody>
                  <a:tcPr marT="45725" marB="45725" marR="91450" marL="91450">
                    <a:solidFill>
                      <a:schemeClr val="accent5"/>
                    </a:solidFill>
                  </a:tcPr>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370850">
                <a:tc>
                  <a:txBody>
                    <a:bodyPr/>
                    <a:lstStyle/>
                    <a:p>
                      <a:pPr indent="0" lvl="0" marL="0" marR="0" rtl="0" algn="l">
                        <a:spcBef>
                          <a:spcPts val="0"/>
                        </a:spcBef>
                        <a:spcAft>
                          <a:spcPts val="0"/>
                        </a:spcAft>
                        <a:buNone/>
                      </a:pPr>
                      <a:r>
                        <a:rPr lang="en-US" sz="1800"/>
                        <a:t>Needs work</a:t>
                      </a:r>
                      <a:endParaRPr sz="1800"/>
                    </a:p>
                  </a:txBody>
                  <a:tcPr marT="45725" marB="45725" marR="91450" marL="91450">
                    <a:solidFill>
                      <a:schemeClr val="accent6"/>
                    </a:solidFill>
                  </a:tcPr>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2021-11-08T01:04:47Z</dcterms:created>
  <dc:creator>James Neal</dc:creator>
</cp:coreProperties>
</file>